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43" r:id="rId2"/>
    <p:sldId id="370" r:id="rId3"/>
    <p:sldId id="345" r:id="rId4"/>
    <p:sldId id="347" r:id="rId5"/>
    <p:sldId id="349" r:id="rId6"/>
    <p:sldId id="351" r:id="rId7"/>
    <p:sldId id="353" r:id="rId8"/>
    <p:sldId id="355" r:id="rId9"/>
    <p:sldId id="357" r:id="rId10"/>
    <p:sldId id="359" r:id="rId11"/>
    <p:sldId id="381" r:id="rId12"/>
    <p:sldId id="373" r:id="rId13"/>
    <p:sldId id="384" r:id="rId14"/>
    <p:sldId id="386" r:id="rId15"/>
    <p:sldId id="387" r:id="rId16"/>
    <p:sldId id="389" r:id="rId17"/>
    <p:sldId id="391" r:id="rId18"/>
    <p:sldId id="392" r:id="rId19"/>
    <p:sldId id="374" r:id="rId20"/>
    <p:sldId id="375" r:id="rId21"/>
    <p:sldId id="393" r:id="rId22"/>
    <p:sldId id="376" r:id="rId23"/>
    <p:sldId id="380" r:id="rId24"/>
    <p:sldId id="377" r:id="rId25"/>
    <p:sldId id="378" r:id="rId26"/>
    <p:sldId id="379" r:id="rId2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EBAE-6BA3-4F3D-99D9-97163F4AF624}" type="datetimeFigureOut">
              <a:rPr lang="ar-IQ" smtClean="0"/>
              <a:pPr/>
              <a:t>27/10/1444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Antiemetic drugs</a:t>
            </a:r>
            <a:endParaRPr lang="ar-IQ" b="1" dirty="0"/>
          </a:p>
        </p:txBody>
      </p:sp>
      <p:pic>
        <p:nvPicPr>
          <p:cNvPr id="4" name="عنصر نائب للمحتوى 3" descr="photo_2020-03-23_19-26-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268760"/>
            <a:ext cx="4860032" cy="5184576"/>
          </a:xfrm>
        </p:spPr>
      </p:pic>
      <p:pic>
        <p:nvPicPr>
          <p:cNvPr id="6" name="عنصر نائب للمحتوى 5" descr="photo_2020-03-23_19-26-1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340768"/>
            <a:ext cx="4211960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Corticosteroids </a:t>
            </a:r>
            <a:r>
              <a:rPr lang="en-US" b="1" dirty="0">
                <a:solidFill>
                  <a:srgbClr val="FF0000"/>
                </a:solidFill>
              </a:rPr>
              <a:t>as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dexamethasone</a:t>
            </a:r>
            <a:r>
              <a:rPr lang="en-US" b="1" dirty="0" smtClean="0">
                <a:solidFill>
                  <a:srgbClr val="FF0000"/>
                </a:solidFill>
              </a:rPr>
              <a:t> &amp; </a:t>
            </a:r>
            <a:r>
              <a:rPr lang="en-US" b="1" dirty="0" err="1" smtClean="0">
                <a:solidFill>
                  <a:srgbClr val="FF0000"/>
                </a:solidFill>
              </a:rPr>
              <a:t>methylprednisolone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Also </a:t>
            </a:r>
            <a:r>
              <a:rPr lang="en-US" sz="3600" b="1" dirty="0"/>
              <a:t>effective in </a:t>
            </a:r>
            <a:r>
              <a:rPr lang="en-US" sz="3600" b="1" dirty="0" err="1"/>
              <a:t>cytotoxic</a:t>
            </a:r>
            <a:r>
              <a:rPr lang="en-US" sz="3600" b="1" dirty="0"/>
              <a:t> drugs induced vomiting, probably act by reducing </a:t>
            </a:r>
            <a:r>
              <a:rPr lang="en-US" sz="3600" b="1" dirty="0" err="1"/>
              <a:t>oedema</a:t>
            </a:r>
            <a:r>
              <a:rPr lang="en-US" sz="3600" b="1" dirty="0"/>
              <a:t> in vomiting centers </a:t>
            </a:r>
            <a:r>
              <a:rPr lang="en-US" sz="3600" b="1" dirty="0" smtClean="0"/>
              <a:t>or PG blockade.</a:t>
            </a:r>
          </a:p>
          <a:p>
            <a:pPr algn="l" rtl="0">
              <a:buNone/>
            </a:pPr>
            <a:r>
              <a:rPr lang="en-US" sz="3600" b="1" dirty="0" smtClean="0"/>
              <a:t>Combination with other </a:t>
            </a:r>
            <a:r>
              <a:rPr lang="en-US" sz="3600" b="1" dirty="0" err="1" smtClean="0"/>
              <a:t>antiemetics</a:t>
            </a:r>
            <a:r>
              <a:rPr lang="en-US" sz="3600" b="1" dirty="0" smtClean="0"/>
              <a:t> increases their activity.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Benzodiazepines: </a:t>
            </a:r>
            <a:r>
              <a:rPr lang="en-US" sz="4000" b="1" dirty="0" err="1" smtClean="0">
                <a:solidFill>
                  <a:srgbClr val="FF0000"/>
                </a:solidFill>
              </a:rPr>
              <a:t>lorazepam</a:t>
            </a:r>
            <a:r>
              <a:rPr lang="en-US" sz="4000" b="1" dirty="0" smtClean="0">
                <a:solidFill>
                  <a:srgbClr val="FF0000"/>
                </a:solidFill>
              </a:rPr>
              <a:t> &amp; </a:t>
            </a:r>
            <a:r>
              <a:rPr lang="en-US" sz="4000" b="1" dirty="0" err="1" smtClean="0">
                <a:solidFill>
                  <a:srgbClr val="FF0000"/>
                </a:solidFill>
              </a:rPr>
              <a:t>alprazolam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3600" b="1" dirty="0" smtClean="0"/>
              <a:t>Useful in treating anticipatory vomiting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Neurokinin-1 antagonists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600" b="1" dirty="0" err="1" smtClean="0">
                <a:solidFill>
                  <a:srgbClr val="FF0000"/>
                </a:solidFill>
              </a:rPr>
              <a:t>Aprepitant</a:t>
            </a:r>
            <a:r>
              <a:rPr lang="en-US" sz="3600" b="1" dirty="0" smtClean="0"/>
              <a:t> target  </a:t>
            </a:r>
            <a:r>
              <a:rPr lang="en-US" sz="3600" b="1" dirty="0" err="1" smtClean="0"/>
              <a:t>neurokinin</a:t>
            </a:r>
            <a:r>
              <a:rPr lang="en-US" sz="3600" b="1" dirty="0" smtClean="0"/>
              <a:t> receptor in the vomiting center &amp; block action of substance P.</a:t>
            </a:r>
          </a:p>
          <a:p>
            <a:pPr algn="l" rtl="0"/>
            <a:r>
              <a:rPr lang="en-US" sz="3600" b="1" dirty="0" smtClean="0"/>
              <a:t>Is indicated for highly or moderately </a:t>
            </a:r>
            <a:r>
              <a:rPr lang="en-US" sz="3600" b="1" dirty="0" err="1" smtClean="0"/>
              <a:t>emetogenic</a:t>
            </a:r>
            <a:r>
              <a:rPr lang="en-US" sz="3600" b="1" dirty="0" smtClean="0"/>
              <a:t> chemotherapy. Usually in combination with </a:t>
            </a:r>
            <a:r>
              <a:rPr lang="en-US" sz="3600" b="1" dirty="0" err="1" smtClean="0"/>
              <a:t>dexamethosone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ondansetrone</a:t>
            </a:r>
            <a:endParaRPr lang="en-US" sz="3600" b="1" dirty="0" smtClean="0"/>
          </a:p>
          <a:p>
            <a:pPr algn="l" rtl="0"/>
            <a:r>
              <a:rPr lang="en-US" sz="3600" b="1" dirty="0" smtClean="0"/>
              <a:t>Effective for delayed phase (24 hrs) of chemotherapy induced N/V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sickness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716016" cy="5517232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Drugs are more effective  prophylactically</a:t>
            </a:r>
          </a:p>
          <a:p>
            <a:pPr algn="l" rtl="0"/>
            <a:r>
              <a:rPr lang="en-US" sz="3200" b="1" dirty="0" err="1" smtClean="0"/>
              <a:t>Scopalamine</a:t>
            </a:r>
            <a:r>
              <a:rPr lang="en-US" sz="3200" b="1" dirty="0" smtClean="0"/>
              <a:t> is used for motion sickness and postoperative N&amp;V</a:t>
            </a:r>
          </a:p>
          <a:p>
            <a:pPr algn="l" rtl="0"/>
            <a:r>
              <a:rPr lang="en-US" sz="3200" b="1" dirty="0" smtClean="0"/>
              <a:t>H1-blockers: </a:t>
            </a:r>
            <a:r>
              <a:rPr lang="en-US" sz="3200" b="1" dirty="0" err="1" smtClean="0"/>
              <a:t>dimenhydrinate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cyclizine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meclizine</a:t>
            </a:r>
            <a:r>
              <a:rPr lang="en-US" sz="3200" b="1" dirty="0" smtClean="0"/>
              <a:t>(also for pregnancy &amp; vestibular vertigo)</a:t>
            </a:r>
            <a:endParaRPr lang="ar-IQ" sz="3200" b="1" dirty="0"/>
          </a:p>
        </p:txBody>
      </p:sp>
      <p:pic>
        <p:nvPicPr>
          <p:cNvPr id="5" name="عنصر نائب للمحتوى 4" descr="photo_2020-03-28_14-09-2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844824"/>
            <a:ext cx="4032448" cy="50131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Antidiarrheal</a:t>
            </a:r>
            <a:r>
              <a:rPr lang="en-US" sz="4800" b="1" dirty="0" smtClean="0">
                <a:solidFill>
                  <a:srgbClr val="FF0000"/>
                </a:solidFill>
              </a:rPr>
              <a:t> drugs </a:t>
            </a:r>
            <a:endParaRPr lang="ar-IQ" sz="4800" dirty="0"/>
          </a:p>
        </p:txBody>
      </p:sp>
      <p:pic>
        <p:nvPicPr>
          <p:cNvPr id="7" name="عنصر نائب للمحتوى 6" descr="photo_2020-03-28_13-13-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7" y="1600200"/>
            <a:ext cx="4248471" cy="4781128"/>
          </a:xfrm>
        </p:spPr>
      </p:pic>
      <p:pic>
        <p:nvPicPr>
          <p:cNvPr id="8" name="عنصر نائب للمحتوى 7" descr="photo_٢٠٢٠-٠٣-٢٨_١٣-١٠-٤٠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600200"/>
            <a:ext cx="4499992" cy="47811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Antidiarrheal</a:t>
            </a:r>
            <a:r>
              <a:rPr lang="en-US" b="1" dirty="0">
                <a:solidFill>
                  <a:srgbClr val="FF0000"/>
                </a:solidFill>
              </a:rPr>
              <a:t> drugs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4300" b="1" dirty="0"/>
              <a:t>1.</a:t>
            </a:r>
            <a:r>
              <a:rPr lang="en-US" sz="4000" dirty="0"/>
              <a:t> </a:t>
            </a:r>
            <a:r>
              <a:rPr lang="en-US" sz="4300" b="1" dirty="0" err="1"/>
              <a:t>Antimotility</a:t>
            </a:r>
            <a:r>
              <a:rPr lang="en-US" sz="4300" b="1" dirty="0"/>
              <a:t> drugs as: </a:t>
            </a:r>
            <a:r>
              <a:rPr lang="en-US" sz="4300" b="1" dirty="0">
                <a:solidFill>
                  <a:srgbClr val="FF0000"/>
                </a:solidFill>
              </a:rPr>
              <a:t>codeine, </a:t>
            </a:r>
            <a:r>
              <a:rPr lang="en-US" sz="4300" b="1" dirty="0" err="1">
                <a:solidFill>
                  <a:srgbClr val="FF0000"/>
                </a:solidFill>
              </a:rPr>
              <a:t>diphenoxylate</a:t>
            </a:r>
            <a:r>
              <a:rPr lang="en-US" sz="4300" b="1" dirty="0">
                <a:solidFill>
                  <a:srgbClr val="FF0000"/>
                </a:solidFill>
              </a:rPr>
              <a:t> and </a:t>
            </a:r>
            <a:r>
              <a:rPr lang="en-US" sz="4300" b="1" dirty="0" err="1">
                <a:solidFill>
                  <a:srgbClr val="FF0000"/>
                </a:solidFill>
              </a:rPr>
              <a:t>loperamide</a:t>
            </a:r>
            <a:r>
              <a:rPr lang="en-US" sz="4300" b="1" dirty="0">
                <a:solidFill>
                  <a:srgbClr val="FF0000"/>
                </a:solidFill>
              </a:rPr>
              <a:t> </a:t>
            </a:r>
          </a:p>
          <a:p>
            <a:pPr algn="l" rtl="0">
              <a:buNone/>
            </a:pPr>
            <a:r>
              <a:rPr lang="en-US" sz="4300" b="1" dirty="0"/>
              <a:t>2. Drugs increase viscosity of </a:t>
            </a:r>
            <a:r>
              <a:rPr lang="en-US" sz="4300" b="1" dirty="0" smtClean="0"/>
              <a:t>feces &amp; as adsorbents: </a:t>
            </a:r>
            <a:r>
              <a:rPr lang="en-US" sz="4300" b="1" dirty="0" smtClean="0">
                <a:solidFill>
                  <a:srgbClr val="FF0000"/>
                </a:solidFill>
              </a:rPr>
              <a:t>Kaolin &amp; methylcellulose</a:t>
            </a:r>
          </a:p>
          <a:p>
            <a:pPr algn="ctr" rtl="0">
              <a:buNone/>
            </a:pPr>
            <a:r>
              <a:rPr lang="en-US" sz="4300" b="1" dirty="0" smtClean="0"/>
              <a:t> </a:t>
            </a:r>
            <a:r>
              <a:rPr lang="en-US" sz="4300" b="1" dirty="0" smtClean="0">
                <a:solidFill>
                  <a:srgbClr val="FF0000"/>
                </a:solidFill>
              </a:rPr>
              <a:t>Codeine:</a:t>
            </a:r>
            <a:endParaRPr lang="en-US" sz="4300" b="1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4300" b="1" dirty="0"/>
              <a:t>Acts on the </a:t>
            </a:r>
            <a:r>
              <a:rPr lang="en-US" sz="4300" b="1" dirty="0" err="1"/>
              <a:t>opioid</a:t>
            </a:r>
            <a:r>
              <a:rPr lang="en-US" sz="4300" b="1" dirty="0"/>
              <a:t> receptors in the smooth muscles of the bowel to reduce peristalsis and increase segmentation contraction </a:t>
            </a:r>
            <a:endParaRPr lang="ar-IQ" sz="4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Diphenoxylate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lomoti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4495800" cy="4680520"/>
          </a:xfrm>
        </p:spPr>
      </p:pic>
      <p:sp>
        <p:nvSpPr>
          <p:cNvPr id="5" name="عنصر نائب للمحتوى 4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76464" cy="52578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600" b="1" dirty="0" smtClean="0"/>
              <a:t>Has an effect similar to codeine. Usually given mixed with atropine (</a:t>
            </a:r>
            <a:r>
              <a:rPr lang="en-US" sz="3600" b="1" dirty="0" err="1" smtClean="0"/>
              <a:t>Lomotil</a:t>
            </a:r>
            <a:r>
              <a:rPr lang="en-US" sz="3600" b="1" dirty="0" smtClean="0"/>
              <a:t>). </a:t>
            </a:r>
          </a:p>
          <a:p>
            <a:pPr algn="l" rtl="0"/>
            <a:r>
              <a:rPr lang="en-US" sz="3600" b="1" dirty="0" smtClean="0"/>
              <a:t>It causes nausea, vomiting abdominal; pain and CNS depression. 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Loperamide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4000" b="1" dirty="0" smtClean="0"/>
              <a:t>Also an opiate act by inhibiting contraction of the smooth muscles of the intestine. </a:t>
            </a:r>
          </a:p>
          <a:p>
            <a:pPr algn="l" rtl="0"/>
            <a:r>
              <a:rPr lang="en-US" sz="4000" b="1" dirty="0" smtClean="0"/>
              <a:t>It also causes nausea, abdominal pain and vomiting. </a:t>
            </a:r>
          </a:p>
          <a:p>
            <a:pPr algn="l" rtl="0"/>
            <a:r>
              <a:rPr lang="en-US" sz="4000" b="1" dirty="0" smtClean="0"/>
              <a:t>All the anti-motility drugs should not be given to children with acute diarrhea as they may cause paralytic </a:t>
            </a:r>
            <a:r>
              <a:rPr lang="en-US" sz="4000" b="1" dirty="0" err="1" smtClean="0"/>
              <a:t>ileus</a:t>
            </a:r>
            <a:r>
              <a:rPr lang="en-US" sz="4000" b="1" dirty="0" smtClean="0"/>
              <a:t> and respiratory depression </a:t>
            </a:r>
            <a:endParaRPr lang="ar-IQ" sz="4000" b="1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Adsorbents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Aluminum hydroxide &amp; methylcellulose are used  to adsorb intestinal toxins or microorganisms and coating intestinal mucosa;</a:t>
            </a:r>
          </a:p>
          <a:p>
            <a:pPr algn="l" rtl="0"/>
            <a:r>
              <a:rPr lang="en-US" sz="3600" b="1" dirty="0" smtClean="0"/>
              <a:t>Bismuth subsalicylate used for traveler’s diarrhea.</a:t>
            </a:r>
          </a:p>
          <a:p>
            <a:pPr algn="l" rtl="0"/>
            <a:r>
              <a:rPr lang="en-US" sz="3600" b="1" dirty="0" smtClean="0"/>
              <a:t>Kaolin mixture used for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MCQ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/>
              <a:t>Metoclopramide has antiemetic properties because it</a:t>
            </a:r>
          </a:p>
          <a:p>
            <a:pPr marL="0" indent="0" algn="l" rtl="0">
              <a:buNone/>
            </a:pPr>
            <a:r>
              <a:rPr lang="en-US" b="1" dirty="0"/>
              <a:t>a. Accelerates gastric emptying time</a:t>
            </a:r>
          </a:p>
          <a:p>
            <a:pPr marL="0" indent="0" algn="l" rtl="0">
              <a:buNone/>
            </a:pPr>
            <a:r>
              <a:rPr lang="en-US" b="1" dirty="0"/>
              <a:t>b. Lowers esophageal sphincter pressure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c. </a:t>
            </a:r>
            <a:r>
              <a:rPr lang="en-US" b="1" dirty="0"/>
              <a:t>Is a central nervous system (CNS) dopamine-receptor antagonist</a:t>
            </a:r>
          </a:p>
          <a:p>
            <a:pPr marL="0" indent="0" algn="l" rtl="0">
              <a:buNone/>
            </a:pPr>
            <a:r>
              <a:rPr lang="en-US" b="1" dirty="0"/>
              <a:t>d. Has cholinomimetic properties</a:t>
            </a:r>
          </a:p>
          <a:p>
            <a:pPr marL="0" indent="0" algn="l" rtl="0">
              <a:buNone/>
            </a:pPr>
            <a:r>
              <a:rPr lang="en-US" b="1" dirty="0"/>
              <a:t>e. Has sedative properties</a:t>
            </a:r>
          </a:p>
        </p:txBody>
      </p:sp>
    </p:spTree>
    <p:extLst>
      <p:ext uri="{BB962C8B-B14F-4D97-AF65-F5344CB8AC3E}">
        <p14:creationId xmlns:p14="http://schemas.microsoft.com/office/powerpoint/2010/main" val="114062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742950" indent="-742950" algn="l" rtl="0">
              <a:buNone/>
            </a:pPr>
            <a:r>
              <a:rPr lang="en-US" sz="3600" b="1" dirty="0" err="1" smtClean="0"/>
              <a:t>Extrapyramidal</a:t>
            </a:r>
            <a:r>
              <a:rPr lang="en-US" sz="3600" b="1" dirty="0" smtClean="0"/>
              <a:t> symptoms are side effect of which one of the following antiemetic drugs</a:t>
            </a:r>
            <a:endParaRPr lang="en-US" sz="2800" b="1" dirty="0" smtClean="0"/>
          </a:p>
          <a:p>
            <a:pPr marL="971550" lvl="1" indent="-514350" algn="l" rtl="0">
              <a:buFont typeface="+mj-lt"/>
              <a:buAutoNum type="alphaUcPeriod"/>
            </a:pPr>
            <a:r>
              <a:rPr lang="en-US" sz="3200" b="1" dirty="0" err="1" smtClean="0"/>
              <a:t>Metoclopramide</a:t>
            </a:r>
            <a:r>
              <a:rPr lang="en-US" sz="3200" b="1" dirty="0" smtClean="0"/>
              <a:t> </a:t>
            </a:r>
          </a:p>
          <a:p>
            <a:pPr marL="971550" lvl="1" indent="-514350" algn="l" rtl="0">
              <a:buFont typeface="+mj-lt"/>
              <a:buAutoNum type="alphaUcPeriod"/>
            </a:pPr>
            <a:r>
              <a:rPr lang="en-US" sz="3200" b="1" dirty="0" err="1" smtClean="0"/>
              <a:t>Dimenhydrinate</a:t>
            </a:r>
            <a:endParaRPr lang="en-US" sz="3200" b="1" dirty="0" smtClean="0"/>
          </a:p>
          <a:p>
            <a:pPr marL="971550" lvl="1" indent="-514350" algn="l" rtl="0">
              <a:buFont typeface="+mj-lt"/>
              <a:buAutoNum type="alphaUcPeriod"/>
            </a:pPr>
            <a:r>
              <a:rPr lang="en-US" sz="3200" b="1" dirty="0" err="1" smtClean="0"/>
              <a:t>Cyclizine</a:t>
            </a:r>
            <a:endParaRPr lang="en-US" sz="3200" b="1" dirty="0" smtClean="0"/>
          </a:p>
          <a:p>
            <a:pPr marL="971550" lvl="1" indent="-514350" algn="l" rtl="0">
              <a:buFont typeface="+mj-lt"/>
              <a:buAutoNum type="alphaUcPeriod"/>
            </a:pPr>
            <a:r>
              <a:rPr lang="en-US" sz="3200" b="1" dirty="0" err="1" smtClean="0"/>
              <a:t>Ondansetron</a:t>
            </a:r>
            <a:endParaRPr lang="en-US" sz="3200" b="1" dirty="0" smtClean="0"/>
          </a:p>
          <a:p>
            <a:pPr marL="971550" lvl="1" indent="-514350" algn="l" rtl="0">
              <a:buFont typeface="+mj-lt"/>
              <a:buAutoNum type="alphaUcPeriod"/>
            </a:pPr>
            <a:r>
              <a:rPr lang="en-US" sz="3200" b="1" dirty="0" smtClean="0"/>
              <a:t>Scopolamine</a:t>
            </a:r>
          </a:p>
          <a:p>
            <a:pPr marL="971550" lvl="1" indent="-514350" algn="l" rtl="0">
              <a:buNone/>
            </a:pPr>
            <a:r>
              <a:rPr lang="en-US" sz="3200" b="1" dirty="0" smtClean="0"/>
              <a:t>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Antiemetic drugs</a:t>
            </a:r>
            <a:endParaRPr lang="ar-IQ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61662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Used in vomiting due to different causes:</a:t>
            </a:r>
          </a:p>
          <a:p>
            <a:pPr algn="l" rtl="0">
              <a:buNone/>
            </a:pPr>
            <a:r>
              <a:rPr lang="en-US" sz="3600" b="1" dirty="0" smtClean="0"/>
              <a:t>Motion sickness, pregnancy,  GIT illness, and chemotherapy induced nausea  &amp; vomiting (CINV).</a:t>
            </a:r>
          </a:p>
          <a:p>
            <a:pPr algn="l" rtl="0">
              <a:buNone/>
            </a:pPr>
            <a:r>
              <a:rPr lang="en-US" sz="3600" b="1" dirty="0" smtClean="0"/>
              <a:t>CINV influenced by several factors: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Type of anticancer drug: </a:t>
            </a:r>
            <a:r>
              <a:rPr lang="en-US" sz="3600" b="1" dirty="0" err="1" smtClean="0"/>
              <a:t>cisplatin</a:t>
            </a:r>
            <a:r>
              <a:rPr lang="en-US" sz="3600" b="1" dirty="0" smtClean="0"/>
              <a:t> ˃ MTX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Patient variables: young ˃ old, women ˃ men. Anticipatory vomiting 10-40%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742950" indent="-742950" algn="l" rtl="0">
              <a:buNone/>
            </a:pPr>
            <a:r>
              <a:rPr lang="en-US" sz="3600" b="1" dirty="0" smtClean="0"/>
              <a:t>A patient has to be urgently operated upon under general anesthesia; which drug can be administered to hasten gastric emptying?</a:t>
            </a:r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err="1" smtClean="0"/>
              <a:t>Metoclopramide</a:t>
            </a:r>
            <a:endParaRPr lang="en-US" sz="3600" b="1" dirty="0" smtClean="0"/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err="1" smtClean="0"/>
              <a:t>Hyoscine</a:t>
            </a:r>
            <a:endParaRPr lang="en-US" sz="3600" b="1" dirty="0" smtClean="0"/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err="1" smtClean="0"/>
              <a:t>Promethazine</a:t>
            </a:r>
            <a:endParaRPr lang="en-US" sz="3600" b="1" dirty="0" smtClean="0"/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err="1" smtClean="0"/>
              <a:t>Ondansetron</a:t>
            </a:r>
            <a:endParaRPr lang="en-US" sz="3600" b="1" dirty="0" smtClean="0"/>
          </a:p>
          <a:p>
            <a:pPr marL="742950" indent="-742950" algn="l" rtl="0">
              <a:buFont typeface="+mj-lt"/>
              <a:buAutoNum type="alphaUcPeriod"/>
            </a:pPr>
            <a:r>
              <a:rPr lang="en-US" sz="3600" b="1" dirty="0" err="1" smtClean="0"/>
              <a:t>Prochlorperazine</a:t>
            </a:r>
            <a:endParaRPr lang="en-US" sz="3600" b="1" dirty="0" smtClean="0"/>
          </a:p>
          <a:p>
            <a:pPr marL="742950" indent="-742950" algn="l" rtl="0">
              <a:buNone/>
            </a:pPr>
            <a:r>
              <a:rPr lang="en-US" sz="3600" b="1" dirty="0" smtClean="0"/>
              <a:t>(A)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dirty="0"/>
              <a:t>A 55-year-old woman with type 1 diabetes of 40 years’ </a:t>
            </a:r>
            <a:r>
              <a:rPr lang="en-US" sz="2800" b="1" dirty="0" err="1"/>
              <a:t>duration</a:t>
            </a:r>
            <a:r>
              <a:rPr lang="en-US" sz="2800" b="1" dirty="0"/>
              <a:t> complains of severe bloating and abdominal distress, </a:t>
            </a:r>
            <a:r>
              <a:rPr lang="en-US" sz="2800" b="1" dirty="0" smtClean="0"/>
              <a:t>especially </a:t>
            </a:r>
            <a:r>
              <a:rPr lang="en-US" sz="2800" b="1" dirty="0"/>
              <a:t>after meals. Evaluation is consistent with diabetic </a:t>
            </a:r>
            <a:r>
              <a:rPr lang="en-US" sz="2800" b="1" dirty="0" smtClean="0"/>
              <a:t>gastroparesis</a:t>
            </a:r>
            <a:r>
              <a:rPr lang="en-US" sz="2800" b="1" dirty="0"/>
              <a:t>. Which of the following </a:t>
            </a:r>
            <a:r>
              <a:rPr lang="en-US" sz="2800" b="1" dirty="0" smtClean="0"/>
              <a:t>drugs could </a:t>
            </a:r>
            <a:r>
              <a:rPr lang="en-US" sz="2800" b="1" dirty="0"/>
              <a:t>be used in this situation?</a:t>
            </a:r>
          </a:p>
          <a:p>
            <a:pPr marL="0" indent="0" algn="l" rtl="0">
              <a:buNone/>
            </a:pPr>
            <a:r>
              <a:rPr lang="en-US" sz="2800" b="1" dirty="0"/>
              <a:t>(A) </a:t>
            </a:r>
            <a:r>
              <a:rPr lang="en-US" sz="2800" b="1" dirty="0" err="1"/>
              <a:t>Alosetron</a:t>
            </a:r>
            <a:endParaRPr lang="en-US" sz="2800" b="1" dirty="0"/>
          </a:p>
          <a:p>
            <a:pPr marL="0" indent="0" algn="l" rtl="0">
              <a:buNone/>
            </a:pPr>
            <a:r>
              <a:rPr lang="en-US" sz="2800" b="1" dirty="0"/>
              <a:t>(B) Cimetidine</a:t>
            </a:r>
          </a:p>
          <a:p>
            <a:pPr marL="0" indent="0" algn="l" rtl="0">
              <a:buNone/>
            </a:pPr>
            <a:r>
              <a:rPr lang="en-US" sz="2800" b="1" dirty="0"/>
              <a:t>(C) </a:t>
            </a:r>
            <a:r>
              <a:rPr lang="en-US" sz="2800" b="1" dirty="0" err="1"/>
              <a:t>Loperamide</a:t>
            </a:r>
            <a:endParaRPr lang="en-US" sz="2800" b="1" dirty="0"/>
          </a:p>
          <a:p>
            <a:pPr marL="0" indent="0" algn="l" rtl="0">
              <a:buNone/>
            </a:pPr>
            <a:r>
              <a:rPr lang="en-US" sz="2800" b="1" dirty="0">
                <a:solidFill>
                  <a:srgbClr val="FF0000"/>
                </a:solidFill>
              </a:rPr>
              <a:t>(D) </a:t>
            </a:r>
            <a:r>
              <a:rPr lang="en-US" sz="2800" b="1" dirty="0"/>
              <a:t>Metoclopramide</a:t>
            </a:r>
          </a:p>
          <a:p>
            <a:pPr marL="0" indent="0" algn="l" rtl="0">
              <a:buNone/>
            </a:pPr>
            <a:r>
              <a:rPr lang="en-US" sz="2800" b="1" dirty="0"/>
              <a:t>(E) </a:t>
            </a:r>
            <a:r>
              <a:rPr lang="en-US" sz="2800" b="1" dirty="0" err="1"/>
              <a:t>Sucralfate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3999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514350" indent="-514350" algn="l" rtl="0">
              <a:buNone/>
            </a:pPr>
            <a:r>
              <a:rPr lang="en-US" b="1" dirty="0"/>
              <a:t> A patient is receiving highly </a:t>
            </a:r>
            <a:r>
              <a:rPr lang="en-US" b="1" dirty="0" err="1"/>
              <a:t>emetogenic</a:t>
            </a:r>
            <a:r>
              <a:rPr lang="en-US" b="1" dirty="0"/>
              <a:t> chemotherapy for </a:t>
            </a:r>
            <a:r>
              <a:rPr lang="en-US" b="1" dirty="0" smtClean="0"/>
              <a:t>metastatic </a:t>
            </a:r>
            <a:r>
              <a:rPr lang="en-US" b="1" dirty="0"/>
              <a:t>carcinoma. To prevent chemotherapy-induced </a:t>
            </a:r>
            <a:r>
              <a:rPr lang="en-US" b="1" dirty="0" smtClean="0"/>
              <a:t>nausea </a:t>
            </a:r>
            <a:r>
              <a:rPr lang="en-US" b="1" dirty="0"/>
              <a:t>and vomiting, she is likely to be treated with which of </a:t>
            </a:r>
            <a:r>
              <a:rPr lang="en-US" b="1" dirty="0" smtClean="0"/>
              <a:t>the </a:t>
            </a:r>
            <a:r>
              <a:rPr lang="en-US" b="1" dirty="0"/>
              <a:t>following?</a:t>
            </a:r>
          </a:p>
          <a:p>
            <a:pPr marL="514350" indent="-514350" algn="l" rtl="0">
              <a:buNone/>
            </a:pPr>
            <a:r>
              <a:rPr lang="en-US" b="1" dirty="0"/>
              <a:t>(A) Levodopa</a:t>
            </a:r>
          </a:p>
          <a:p>
            <a:pPr marL="514350" indent="-514350" algn="l" rtl="0">
              <a:buNone/>
            </a:pPr>
            <a:r>
              <a:rPr lang="en-US" b="1" dirty="0"/>
              <a:t>(B) Methotrexate</a:t>
            </a:r>
          </a:p>
          <a:p>
            <a:pPr marL="514350" indent="-514350" algn="l" rtl="0">
              <a:buNone/>
            </a:pPr>
            <a:r>
              <a:rPr lang="en-US" b="1" dirty="0"/>
              <a:t>(C) Misoprostol</a:t>
            </a:r>
          </a:p>
          <a:p>
            <a:pPr marL="514350" indent="-51435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(D) </a:t>
            </a:r>
            <a:r>
              <a:rPr lang="en-US" b="1" dirty="0"/>
              <a:t>Ondansetron</a:t>
            </a:r>
          </a:p>
          <a:p>
            <a:pPr marL="514350" indent="-514350" algn="l" rtl="0">
              <a:buNone/>
            </a:pPr>
            <a:r>
              <a:rPr lang="en-US" b="1" dirty="0"/>
              <a:t>(E) </a:t>
            </a:r>
            <a:r>
              <a:rPr lang="en-US" b="1" dirty="0" err="1"/>
              <a:t>Sucralfate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 marL="514350" indent="-514350" algn="l" rtl="0">
              <a:buNone/>
            </a:pPr>
            <a:r>
              <a:rPr lang="en-US" b="1" dirty="0" err="1" smtClean="0"/>
              <a:t>Metoclopramide</a:t>
            </a:r>
            <a:r>
              <a:rPr lang="en-US" b="1" dirty="0" smtClean="0"/>
              <a:t> has all the following features </a:t>
            </a:r>
            <a:r>
              <a:rPr lang="en-US" b="1" u="sng" dirty="0" smtClean="0"/>
              <a:t>EXCEPT</a:t>
            </a:r>
            <a:r>
              <a:rPr lang="en-US" b="1" dirty="0" smtClean="0"/>
              <a:t>: ( c  )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smtClean="0"/>
              <a:t>Acts by blocking dopamine D</a:t>
            </a:r>
            <a:r>
              <a:rPr lang="en-US" b="1" baseline="-25000" dirty="0" smtClean="0"/>
              <a:t>2</a:t>
            </a:r>
            <a:r>
              <a:rPr lang="en-US" b="1" dirty="0" smtClean="0"/>
              <a:t> receptors centrally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smtClean="0"/>
              <a:t>Increases the tone of the esophageal sphincter and relaxes the pyloric sphincter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smtClean="0"/>
              <a:t>Delays the absorption of analgesic drugs during acute migraine attack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smtClean="0"/>
              <a:t>Is useful in nausea and vomiting induced by </a:t>
            </a:r>
            <a:r>
              <a:rPr lang="en-US" b="1" dirty="0" err="1" smtClean="0"/>
              <a:t>cytotoxic</a:t>
            </a:r>
            <a:r>
              <a:rPr lang="en-US" b="1" dirty="0" smtClean="0"/>
              <a:t> drugs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May cause </a:t>
            </a:r>
            <a:r>
              <a:rPr lang="en-US" b="1" dirty="0" err="1" smtClean="0"/>
              <a:t>extrapyramidal</a:t>
            </a:r>
            <a:r>
              <a:rPr lang="en-US" b="1" dirty="0" smtClean="0"/>
              <a:t> </a:t>
            </a:r>
            <a:r>
              <a:rPr lang="en-US" b="1" dirty="0" err="1" smtClean="0"/>
              <a:t>dystonia</a:t>
            </a:r>
            <a:r>
              <a:rPr lang="en-US" b="1" dirty="0" smtClean="0"/>
              <a:t> in young patients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 marL="514350" indent="-514350" algn="l" rtl="0">
              <a:buNone/>
            </a:pPr>
            <a:r>
              <a:rPr lang="en-US" b="1" dirty="0" smtClean="0"/>
              <a:t>One of the stated mechanisms  is correct for anti-emetic drugs (b)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err="1" smtClean="0"/>
              <a:t>Ondansetron</a:t>
            </a:r>
            <a:r>
              <a:rPr lang="en-US" b="1" dirty="0" smtClean="0"/>
              <a:t> is agonist at 5HT3 receptors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err="1" smtClean="0"/>
              <a:t>Aprepitant</a:t>
            </a:r>
            <a:r>
              <a:rPr lang="en-US" b="1" dirty="0" smtClean="0"/>
              <a:t> is highly selective </a:t>
            </a:r>
            <a:r>
              <a:rPr lang="en-US" b="1" dirty="0" err="1" smtClean="0"/>
              <a:t>neurokinin</a:t>
            </a:r>
            <a:r>
              <a:rPr lang="en-US" b="1" dirty="0" smtClean="0"/>
              <a:t> (NK1) receptor antagonist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err="1" smtClean="0"/>
              <a:t>Nabilone</a:t>
            </a:r>
            <a:r>
              <a:rPr lang="en-US" b="1" dirty="0" smtClean="0"/>
              <a:t> acts mainly as dopamine D2 receptor blocker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err="1" smtClean="0"/>
              <a:t>Metoclopramide</a:t>
            </a:r>
            <a:r>
              <a:rPr lang="en-US" b="1" dirty="0" smtClean="0"/>
              <a:t> is a centrally acting dopamine agonist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err="1" smtClean="0"/>
              <a:t>Hyoscine</a:t>
            </a:r>
            <a:r>
              <a:rPr lang="en-US" b="1" dirty="0" smtClean="0"/>
              <a:t> is a centrally acting antihistamine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b="1" dirty="0" smtClean="0"/>
              <a:t>The main clinical use of </a:t>
            </a:r>
            <a:r>
              <a:rPr lang="en-US" sz="3600" b="1" dirty="0" err="1" smtClean="0"/>
              <a:t>loperamide</a:t>
            </a:r>
            <a:r>
              <a:rPr lang="en-US" sz="3600" b="1" dirty="0" smtClean="0"/>
              <a:t> is:</a:t>
            </a:r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smtClean="0"/>
              <a:t>Vomiting of motion sickness</a:t>
            </a:r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smtClean="0"/>
              <a:t>Diarrhea</a:t>
            </a:r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smtClean="0"/>
              <a:t>Reflux </a:t>
            </a:r>
            <a:r>
              <a:rPr lang="en-US" sz="3600" b="1" dirty="0" err="1" smtClean="0"/>
              <a:t>esophagitis</a:t>
            </a:r>
            <a:endParaRPr lang="en-US" sz="3600" b="1" dirty="0" smtClean="0"/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smtClean="0"/>
              <a:t>Constipation</a:t>
            </a:r>
          </a:p>
          <a:p>
            <a:pPr marL="742950" lvl="0" indent="-742950" algn="l" rtl="0">
              <a:buFont typeface="+mj-lt"/>
              <a:buAutoNum type="alphaUcPeriod"/>
            </a:pPr>
            <a:r>
              <a:rPr lang="en-US" sz="3600" b="1" dirty="0" smtClean="0"/>
              <a:t>Dyspepsia</a:t>
            </a:r>
          </a:p>
          <a:p>
            <a:pPr marL="742950" lvl="0" indent="-742950" algn="l" rtl="0">
              <a:buNone/>
            </a:pPr>
            <a:r>
              <a:rPr lang="en-US" sz="3600" b="1" dirty="0" smtClean="0"/>
              <a:t>(B)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None/>
            </a:pPr>
            <a:r>
              <a:rPr lang="en-US" b="1" dirty="0" smtClean="0"/>
              <a:t>Which of the following drugs is used for treatment of diarrhea ?[b]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err="1" smtClean="0"/>
              <a:t>bisacodyl</a:t>
            </a:r>
            <a:r>
              <a:rPr lang="en-US" b="1" dirty="0" smtClean="0"/>
              <a:t> </a:t>
            </a:r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err="1" smtClean="0"/>
              <a:t>diphenoxylate</a:t>
            </a:r>
            <a:endParaRPr lang="en-US" b="1" dirty="0" smtClean="0"/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err="1" smtClean="0"/>
              <a:t>senna</a:t>
            </a:r>
            <a:endParaRPr lang="en-US" b="1" dirty="0" smtClean="0"/>
          </a:p>
          <a:p>
            <a:pPr marL="514350" lvl="0" indent="-514350" algn="l" rtl="0">
              <a:buFont typeface="+mj-lt"/>
              <a:buAutoNum type="alphaUcPeriod"/>
            </a:pPr>
            <a:r>
              <a:rPr lang="en-US" b="1" dirty="0" err="1" smtClean="0"/>
              <a:t>lactoluse</a:t>
            </a:r>
            <a:endParaRPr lang="en-US" b="1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glycero</a:t>
            </a:r>
            <a:r>
              <a:rPr lang="en-US" dirty="0" smtClean="0"/>
              <a:t>l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Mechanisms that trigger vomiting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 smtClean="0"/>
              <a:t>Two brainstem sites have roles in vomiting:</a:t>
            </a:r>
          </a:p>
          <a:p>
            <a:pPr algn="l" rtl="0">
              <a:buNone/>
            </a:pPr>
            <a:r>
              <a:rPr lang="en-US" sz="3600" b="1" dirty="0" smtClean="0"/>
              <a:t>1. Chemoreceptor trigger zone (CTZ): it is outside BBB. Directly respond to stimuli in blood or CSF.</a:t>
            </a:r>
          </a:p>
          <a:p>
            <a:pPr algn="l" rtl="0">
              <a:buNone/>
            </a:pPr>
            <a:r>
              <a:rPr lang="en-US" sz="3600" b="1" dirty="0" smtClean="0"/>
              <a:t>2. Vomiting center: also responds to afferent input from vestibular system &amp; periphery (pharynx &amp; GI tract). Vestibular system functions mainly in motion sickness.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Classification:</a:t>
            </a:r>
            <a:endParaRPr lang="ar-IQ" sz="1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26469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pt-BR" b="1" dirty="0" smtClean="0"/>
              <a:t>1</a:t>
            </a:r>
            <a:r>
              <a:rPr lang="pt-BR" sz="3600" b="1" dirty="0" smtClean="0"/>
              <a:t>. Antimuscarinic drugs: </a:t>
            </a:r>
            <a:r>
              <a:rPr lang="pt-BR" sz="3600" b="1" dirty="0" smtClean="0">
                <a:solidFill>
                  <a:srgbClr val="0070C0"/>
                </a:solidFill>
              </a:rPr>
              <a:t>hyoscine, scopolamine </a:t>
            </a:r>
          </a:p>
          <a:p>
            <a:pPr algn="l" rtl="0">
              <a:buNone/>
            </a:pPr>
            <a:r>
              <a:rPr lang="en-US" sz="3600" b="1" dirty="0" smtClean="0"/>
              <a:t>2. Antihistamines: </a:t>
            </a:r>
            <a:r>
              <a:rPr lang="en-US" sz="3600" b="1" dirty="0" err="1" smtClean="0">
                <a:solidFill>
                  <a:srgbClr val="0070C0"/>
                </a:solidFill>
              </a:rPr>
              <a:t>cyclizine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meclizine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  <a:p>
            <a:pPr algn="l" rtl="0">
              <a:buNone/>
            </a:pPr>
            <a:r>
              <a:rPr lang="en-US" sz="3600" b="1" dirty="0" smtClean="0"/>
              <a:t>3. Dopamine receptors antagonists: </a:t>
            </a:r>
            <a:r>
              <a:rPr lang="en-US" sz="3600" b="1" dirty="0" err="1" smtClean="0">
                <a:solidFill>
                  <a:srgbClr val="0070C0"/>
                </a:solidFill>
              </a:rPr>
              <a:t>metoclopramide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domperidone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prochlorperazine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sz="3600" b="1" dirty="0" smtClean="0"/>
              <a:t>4. 5-HT3 receptors antagonists: </a:t>
            </a:r>
            <a:r>
              <a:rPr lang="en-US" sz="3600" b="1" dirty="0" err="1" smtClean="0">
                <a:solidFill>
                  <a:srgbClr val="0070C0"/>
                </a:solidFill>
              </a:rPr>
              <a:t>ondansetron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sz="3600" b="1" dirty="0" smtClean="0"/>
              <a:t>5. Other agents: </a:t>
            </a:r>
            <a:r>
              <a:rPr lang="en-US" sz="3600" b="1" dirty="0" smtClean="0">
                <a:solidFill>
                  <a:srgbClr val="0070C0"/>
                </a:solidFill>
              </a:rPr>
              <a:t>corticosteroids, benzodiazepines </a:t>
            </a:r>
          </a:p>
          <a:p>
            <a:pPr algn="l" rtl="0">
              <a:buNone/>
            </a:pPr>
            <a:r>
              <a:rPr lang="en-US" sz="3600" b="1" dirty="0" smtClean="0"/>
              <a:t>6. </a:t>
            </a:r>
            <a:r>
              <a:rPr lang="en-US" sz="3600" b="1" dirty="0" err="1" smtClean="0"/>
              <a:t>Neurokinin</a:t>
            </a:r>
            <a:r>
              <a:rPr lang="en-US" sz="3600" b="1" dirty="0" smtClean="0"/>
              <a:t> receptor (NK1) antagonist: </a:t>
            </a:r>
            <a:r>
              <a:rPr lang="en-US" sz="3600" b="1" dirty="0" err="1" smtClean="0">
                <a:solidFill>
                  <a:srgbClr val="0070C0"/>
                </a:solidFill>
              </a:rPr>
              <a:t>aprepitant</a:t>
            </a:r>
            <a:endParaRPr lang="ar-IQ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Metoclopramide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3600" b="1" dirty="0"/>
              <a:t>Acts centrally by blocking dopamine D2 receptors in </a:t>
            </a:r>
            <a:r>
              <a:rPr lang="en-US" sz="3600" b="1" dirty="0" smtClean="0"/>
              <a:t>CTZ</a:t>
            </a:r>
            <a:r>
              <a:rPr lang="en-US" sz="3600" b="1" dirty="0"/>
              <a:t>. Metoclopramide </a:t>
            </a:r>
            <a:r>
              <a:rPr lang="en-US" sz="3600" b="1" dirty="0" smtClean="0"/>
              <a:t>antagonizes </a:t>
            </a:r>
            <a:r>
              <a:rPr lang="en-US" sz="3600" b="1" dirty="0"/>
              <a:t>the </a:t>
            </a:r>
            <a:r>
              <a:rPr lang="en-US" sz="3600" b="1" dirty="0" smtClean="0"/>
              <a:t>emetic effect mediated </a:t>
            </a:r>
            <a:r>
              <a:rPr lang="en-US" sz="3600" b="1" dirty="0"/>
              <a:t>by a </a:t>
            </a:r>
            <a:r>
              <a:rPr lang="en-US" sz="3600" b="1" dirty="0" smtClean="0"/>
              <a:t>dopamine receptor </a:t>
            </a:r>
            <a:r>
              <a:rPr lang="en-US" sz="3600" b="1" dirty="0"/>
              <a:t>in the CNS. </a:t>
            </a:r>
            <a:endParaRPr lang="en-US" sz="3600" b="1" dirty="0" smtClean="0"/>
          </a:p>
          <a:p>
            <a:pPr algn="l" rtl="0"/>
            <a:r>
              <a:rPr lang="en-US" sz="3600" b="1" dirty="0" smtClean="0"/>
              <a:t>It </a:t>
            </a:r>
            <a:r>
              <a:rPr lang="en-US" sz="3600" b="1" dirty="0"/>
              <a:t>also raises the lower esophageal sphincter </a:t>
            </a:r>
            <a:r>
              <a:rPr lang="en-US" sz="3600" b="1" dirty="0" smtClean="0"/>
              <a:t>pressure and relaxes the pyloric sphincter, which hastens gastric emptying time.</a:t>
            </a:r>
          </a:p>
          <a:p>
            <a:pPr algn="l" rtl="0"/>
            <a:r>
              <a:rPr lang="en-US" sz="3600" b="1" dirty="0" smtClean="0"/>
              <a:t>This </a:t>
            </a:r>
            <a:r>
              <a:rPr lang="en-US" sz="3600" b="1" dirty="0"/>
              <a:t>makes it useful in the therapy of reflux esophagitis</a:t>
            </a:r>
            <a:r>
              <a:rPr lang="en-US" sz="3600" b="1" dirty="0" smtClean="0"/>
              <a:t>. </a:t>
            </a:r>
          </a:p>
          <a:p>
            <a:pPr algn="l" rtl="0"/>
            <a:r>
              <a:rPr lang="en-US" sz="3600" b="1" dirty="0" smtClean="0"/>
              <a:t>Metoclopramide </a:t>
            </a:r>
            <a:r>
              <a:rPr lang="en-US" sz="3600" b="1" dirty="0"/>
              <a:t>is metabolized by the liver with a half-life of 4 hours.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Uses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/>
              <a:t>1</a:t>
            </a:r>
            <a:r>
              <a:rPr lang="en-US" sz="3600" b="1" dirty="0" smtClean="0"/>
              <a:t>. Nauseas and </a:t>
            </a:r>
            <a:r>
              <a:rPr lang="en-US" sz="3600" b="1" dirty="0"/>
              <a:t>vomiting associated with gastrointestinal diseases </a:t>
            </a:r>
          </a:p>
          <a:p>
            <a:pPr algn="l" rtl="0">
              <a:buNone/>
            </a:pPr>
            <a:r>
              <a:rPr lang="en-US" sz="3600" b="1" dirty="0"/>
              <a:t>2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Cytotoxic</a:t>
            </a:r>
            <a:r>
              <a:rPr lang="en-US" sz="3600" b="1" dirty="0" smtClean="0"/>
              <a:t> and </a:t>
            </a:r>
            <a:r>
              <a:rPr lang="en-US" sz="3600" b="1" dirty="0"/>
              <a:t>radiotherapy induced vomiting </a:t>
            </a:r>
          </a:p>
          <a:p>
            <a:pPr algn="l" rtl="0">
              <a:buNone/>
            </a:pPr>
            <a:r>
              <a:rPr lang="en-US" sz="3600" b="1" dirty="0"/>
              <a:t>3</a:t>
            </a:r>
            <a:r>
              <a:rPr lang="en-US" sz="3600" b="1" dirty="0" smtClean="0"/>
              <a:t>. In </a:t>
            </a:r>
            <a:r>
              <a:rPr lang="en-US" sz="3600" b="1" dirty="0"/>
              <a:t>migraine to relief nausea &amp; vomiting and </a:t>
            </a:r>
            <a:r>
              <a:rPr lang="en-US" sz="3600" b="1" u="sng" dirty="0"/>
              <a:t>increase absorption of analgesics </a:t>
            </a:r>
          </a:p>
          <a:p>
            <a:pPr algn="l" rtl="0">
              <a:buNone/>
            </a:pPr>
            <a:r>
              <a:rPr lang="en-US" sz="3600" b="1" dirty="0"/>
              <a:t>4</a:t>
            </a:r>
            <a:r>
              <a:rPr lang="en-US" sz="3600" b="1" dirty="0" smtClean="0"/>
              <a:t>. To </a:t>
            </a:r>
            <a:r>
              <a:rPr lang="en-US" sz="3600" b="1" dirty="0"/>
              <a:t>empty the stomach in emergency </a:t>
            </a:r>
            <a:r>
              <a:rPr lang="en-US" sz="3600" b="1" dirty="0" smtClean="0"/>
              <a:t>anesthesia</a:t>
            </a:r>
          </a:p>
          <a:p>
            <a:pPr algn="l" rtl="0">
              <a:buNone/>
            </a:pPr>
            <a:r>
              <a:rPr lang="en-US" sz="3600" b="1" dirty="0" smtClean="0"/>
              <a:t>5. </a:t>
            </a:r>
            <a:r>
              <a:rPr lang="en-US" sz="3600" b="1" dirty="0" err="1" smtClean="0"/>
              <a:t>Gastroparesis</a:t>
            </a:r>
            <a:r>
              <a:rPr lang="en-US" sz="3600" b="1" dirty="0" smtClean="0"/>
              <a:t>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Adverse effects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/>
              <a:t>1. extra-pyramidal </a:t>
            </a:r>
            <a:r>
              <a:rPr lang="en-US" sz="3600" b="1" dirty="0" err="1"/>
              <a:t>dystonia</a:t>
            </a:r>
            <a:r>
              <a:rPr lang="en-US" sz="3600" b="1" dirty="0"/>
              <a:t> (</a:t>
            </a:r>
            <a:r>
              <a:rPr lang="en-US" sz="3600" b="1" dirty="0" err="1"/>
              <a:t>torticollis</a:t>
            </a:r>
            <a:r>
              <a:rPr lang="en-US" sz="3600" b="1" dirty="0"/>
              <a:t>, facial spasm, </a:t>
            </a:r>
            <a:r>
              <a:rPr lang="en-US" sz="3600" b="1" dirty="0" err="1"/>
              <a:t>oculogyric</a:t>
            </a:r>
            <a:r>
              <a:rPr lang="en-US" sz="3600" b="1" dirty="0"/>
              <a:t> crisis), more common in children and young adults (treated with </a:t>
            </a:r>
            <a:r>
              <a:rPr lang="en-US" sz="3600" b="1" dirty="0" err="1"/>
              <a:t>benztropine</a:t>
            </a:r>
            <a:r>
              <a:rPr lang="en-US" sz="3600" b="1" dirty="0"/>
              <a:t> </a:t>
            </a:r>
            <a:r>
              <a:rPr lang="en-US" sz="3600" b="1" dirty="0" smtClean="0"/>
              <a:t>or antihistamines) </a:t>
            </a:r>
            <a:endParaRPr lang="en-US" sz="3600" b="1" dirty="0"/>
          </a:p>
          <a:p>
            <a:pPr algn="l" rtl="0">
              <a:buNone/>
            </a:pPr>
            <a:r>
              <a:rPr lang="en-US" sz="3600" b="1" dirty="0"/>
              <a:t>2. </a:t>
            </a:r>
            <a:r>
              <a:rPr lang="en-US" sz="3600" b="1" dirty="0" smtClean="0"/>
              <a:t>Diarrhea (prevented by corticosteroid) </a:t>
            </a:r>
            <a:endParaRPr lang="en-US" sz="3600" b="1" dirty="0"/>
          </a:p>
          <a:p>
            <a:pPr algn="l" rtl="0">
              <a:buNone/>
            </a:pPr>
            <a:r>
              <a:rPr lang="en-US" sz="3600" b="1" dirty="0"/>
              <a:t>3. stimulation of </a:t>
            </a:r>
            <a:r>
              <a:rPr lang="en-US" sz="3600" b="1" dirty="0" err="1"/>
              <a:t>prolactin</a:t>
            </a:r>
            <a:r>
              <a:rPr lang="en-US" sz="3600" b="1" dirty="0"/>
              <a:t> release with </a:t>
            </a:r>
            <a:r>
              <a:rPr lang="en-US" sz="3600" b="1" dirty="0" err="1"/>
              <a:t>gynaecomastia</a:t>
            </a:r>
            <a:r>
              <a:rPr lang="en-US" sz="3600" b="1" dirty="0"/>
              <a:t> and </a:t>
            </a:r>
            <a:r>
              <a:rPr lang="en-US" sz="3600" b="1" dirty="0" err="1"/>
              <a:t>galactorrhea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Domperidone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smtClean="0"/>
              <a:t>selective </a:t>
            </a:r>
            <a:r>
              <a:rPr lang="en-US" sz="3600" b="1" dirty="0"/>
              <a:t>dopamine D2 receptors </a:t>
            </a:r>
            <a:r>
              <a:rPr lang="en-US" sz="3600" b="1" dirty="0" smtClean="0"/>
              <a:t>antagonist. </a:t>
            </a:r>
            <a:r>
              <a:rPr lang="en-US" sz="3600" b="1" dirty="0"/>
              <a:t>The half-life is about 7 hours. It is used for the treatment of nausea and vomiting associated with gastrointestinal </a:t>
            </a:r>
            <a:r>
              <a:rPr lang="en-US" sz="3600" b="1" dirty="0" smtClean="0"/>
              <a:t>disorders, </a:t>
            </a:r>
            <a:r>
              <a:rPr lang="en-US" sz="3600" b="1" dirty="0" err="1" smtClean="0"/>
              <a:t>cytotoxic</a:t>
            </a:r>
            <a:r>
              <a:rPr lang="en-US" sz="3600" b="1" dirty="0" smtClean="0"/>
              <a:t> </a:t>
            </a:r>
            <a:r>
              <a:rPr lang="en-US" sz="3600" b="1" dirty="0"/>
              <a:t>induced </a:t>
            </a:r>
            <a:r>
              <a:rPr lang="en-US" sz="3600" b="1" dirty="0" smtClean="0"/>
              <a:t>vomiting, &amp; </a:t>
            </a:r>
            <a:r>
              <a:rPr lang="en-US" sz="3600" b="1" dirty="0" err="1" smtClean="0"/>
              <a:t>gastroparesis</a:t>
            </a:r>
            <a:r>
              <a:rPr lang="en-US" sz="3600" b="1" dirty="0" smtClean="0"/>
              <a:t>.</a:t>
            </a:r>
            <a:endParaRPr lang="en-US" sz="3600" b="1" dirty="0"/>
          </a:p>
          <a:p>
            <a:pPr algn="l" rtl="0"/>
            <a:r>
              <a:rPr lang="en-US" sz="3600" b="1" dirty="0" smtClean="0"/>
              <a:t>May </a:t>
            </a:r>
            <a:r>
              <a:rPr lang="en-US" sz="3600" b="1" dirty="0"/>
              <a:t>cause </a:t>
            </a:r>
            <a:r>
              <a:rPr lang="en-US" sz="3600" b="1" dirty="0" err="1"/>
              <a:t>gynaecomastia</a:t>
            </a:r>
            <a:r>
              <a:rPr lang="en-US" sz="3600" b="1" dirty="0"/>
              <a:t> and </a:t>
            </a:r>
            <a:r>
              <a:rPr lang="en-US" sz="3600" b="1" dirty="0" err="1" smtClean="0"/>
              <a:t>galactorrhoea</a:t>
            </a:r>
            <a:endParaRPr lang="en-US" sz="3600" b="1" dirty="0" smtClean="0"/>
          </a:p>
          <a:p>
            <a:pPr algn="l" rtl="0">
              <a:buNone/>
            </a:pPr>
            <a:r>
              <a:rPr lang="en-US" sz="4000" b="1" dirty="0" err="1" smtClean="0">
                <a:solidFill>
                  <a:srgbClr val="FF0000"/>
                </a:solidFill>
              </a:rPr>
              <a:t>Prochlorperazine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pPr algn="l" rtl="0">
              <a:buNone/>
            </a:pPr>
            <a:r>
              <a:rPr lang="en-US" sz="3600" b="1" dirty="0" smtClean="0"/>
              <a:t>Act by blocking dopamine receptors in CTZ.</a:t>
            </a:r>
            <a:r>
              <a:rPr lang="en-US" sz="4000" b="1" dirty="0" smtClean="0"/>
              <a:t> </a:t>
            </a:r>
            <a:endParaRPr lang="ar-IQ" sz="4000" b="1" dirty="0" smtClean="0"/>
          </a:p>
          <a:p>
            <a:pPr algn="l" rtl="0">
              <a:buNone/>
            </a:pPr>
            <a:endParaRPr lang="ar-IQ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Ondansetron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 algn="l" rtl="0"/>
            <a:r>
              <a:rPr lang="en-US" sz="4000" b="1" dirty="0"/>
              <a:t>Is a selective 5-HT3 receptors </a:t>
            </a:r>
            <a:r>
              <a:rPr lang="en-US" sz="4000" b="1" dirty="0" smtClean="0"/>
              <a:t>antagonist in CTZ &amp; peripheral </a:t>
            </a:r>
            <a:r>
              <a:rPr lang="en-US" sz="4000" b="1" dirty="0" err="1" smtClean="0"/>
              <a:t>vesceral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vagal</a:t>
            </a:r>
            <a:r>
              <a:rPr lang="en-US" sz="4000" b="1" dirty="0" smtClean="0"/>
              <a:t> fibers.</a:t>
            </a:r>
          </a:p>
          <a:p>
            <a:pPr algn="l" rtl="0"/>
            <a:r>
              <a:rPr lang="en-US" sz="4000" b="1" dirty="0" err="1" smtClean="0"/>
              <a:t>Ondansetron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granisetron</a:t>
            </a:r>
            <a:r>
              <a:rPr lang="en-US" sz="4000" b="1" dirty="0" smtClean="0"/>
              <a:t> are </a:t>
            </a:r>
            <a:r>
              <a:rPr lang="en-US" sz="4000" b="1" dirty="0"/>
              <a:t>highly effective against nausea and </a:t>
            </a:r>
            <a:r>
              <a:rPr lang="en-US" sz="4000" b="1" dirty="0" smtClean="0"/>
              <a:t>vomiting </a:t>
            </a:r>
            <a:r>
              <a:rPr lang="en-US" sz="4000" b="1" dirty="0"/>
              <a:t>by </a:t>
            </a:r>
            <a:r>
              <a:rPr lang="en-US" sz="4000" b="1" dirty="0" err="1"/>
              <a:t>cytotoxic</a:t>
            </a:r>
            <a:r>
              <a:rPr lang="en-US" sz="4000" b="1" dirty="0"/>
              <a:t> drugs and </a:t>
            </a:r>
            <a:r>
              <a:rPr lang="en-US" sz="4000" b="1" dirty="0" smtClean="0"/>
              <a:t>radiotherapy. </a:t>
            </a:r>
            <a:endParaRPr lang="en-US" sz="4000" b="1" dirty="0"/>
          </a:p>
          <a:p>
            <a:pPr algn="l" rtl="0"/>
            <a:r>
              <a:rPr lang="en-US" sz="4000" b="1" dirty="0"/>
              <a:t>Cause constipation, headache and facial </a:t>
            </a:r>
            <a:r>
              <a:rPr lang="en-US" sz="4000" b="1" dirty="0" smtClean="0"/>
              <a:t>flushing</a:t>
            </a:r>
          </a:p>
          <a:p>
            <a:pPr algn="l" rtl="0"/>
            <a:r>
              <a:rPr lang="en-US" sz="4000" b="1" dirty="0" smtClean="0"/>
              <a:t>Safe in children &amp; in pregnancy</a:t>
            </a:r>
            <a:endParaRPr lang="ar-IQ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1065</Words>
  <Application>Microsoft Office PowerPoint</Application>
  <PresentationFormat>On-screen Show (4:3)</PresentationFormat>
  <Paragraphs>139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سمة Office</vt:lpstr>
      <vt:lpstr>Antiemetic drugs</vt:lpstr>
      <vt:lpstr>Antiemetic drugs</vt:lpstr>
      <vt:lpstr>Mechanisms that trigger vomiting</vt:lpstr>
      <vt:lpstr>Classification:</vt:lpstr>
      <vt:lpstr>Metoclopramide:</vt:lpstr>
      <vt:lpstr>Uses</vt:lpstr>
      <vt:lpstr>Adverse effects</vt:lpstr>
      <vt:lpstr>Domperidone</vt:lpstr>
      <vt:lpstr>Ondansetron</vt:lpstr>
      <vt:lpstr> Corticosteroids as  dexamethasone &amp; methylprednisolone</vt:lpstr>
      <vt:lpstr>Neurokinin-1 antagonists</vt:lpstr>
      <vt:lpstr>Motion sickness</vt:lpstr>
      <vt:lpstr>Antidiarrheal drugs </vt:lpstr>
      <vt:lpstr>Antidiarrheal drugs </vt:lpstr>
      <vt:lpstr>Diphenoxylate</vt:lpstr>
      <vt:lpstr>Loperamide:</vt:lpstr>
      <vt:lpstr>Adsorbents </vt:lpstr>
      <vt:lpstr>MCQ</vt:lpstr>
      <vt:lpstr>MCQ</vt:lpstr>
      <vt:lpstr>MCQ</vt:lpstr>
      <vt:lpstr>MCQ</vt:lpstr>
      <vt:lpstr>MCQ</vt:lpstr>
      <vt:lpstr>MCQ</vt:lpstr>
      <vt:lpstr>MCQ</vt:lpstr>
      <vt:lpstr>MCQ</vt:lpstr>
      <vt:lpstr>MCQ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gastrointestinal diseases</dc:title>
  <dc:creator>Maher</dc:creator>
  <cp:lastModifiedBy>AL-NABAA</cp:lastModifiedBy>
  <cp:revision>116</cp:revision>
  <dcterms:created xsi:type="dcterms:W3CDTF">2018-12-28T20:32:21Z</dcterms:created>
  <dcterms:modified xsi:type="dcterms:W3CDTF">2023-05-17T06:24:14Z</dcterms:modified>
</cp:coreProperties>
</file>